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7D28913-92AA-4E18-AFB0-8F365A2EE2E1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998BC09-26F4-4F09-87C6-FADF293F66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3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9025" y="808038"/>
            <a:ext cx="5313363" cy="39846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49115" y="5047657"/>
            <a:ext cx="5992559" cy="4781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0800" cy="5309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39988" y="0"/>
            <a:ext cx="3250800" cy="5309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095673"/>
            <a:ext cx="3250800" cy="53099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39988" y="10095673"/>
            <a:ext cx="3250800" cy="53099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81CCB71-BDBE-44AD-AF74-0304655003E0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90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673133" y="4686267"/>
            <a:ext cx="5386133" cy="4436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814776" y="9370745"/>
            <a:ext cx="2916196" cy="490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549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76000" y="360000"/>
            <a:ext cx="7878960" cy="24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Il Comune di Impruneta</a:t>
            </a:r>
            <a:endParaRPr lang="it-IT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con la collaborazione dell'Azienda di ristorazione </a:t>
            </a:r>
            <a:r>
              <a:rPr lang="it-IT" sz="2800" b="1" i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Vivenda</a:t>
            </a:r>
            <a:r>
              <a:rPr lang="it-IT" sz="28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e l'Istituto scolastico Primo Levi di Impruneta </a:t>
            </a:r>
            <a:endParaRPr lang="it-IT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062900" y="2398034"/>
            <a:ext cx="6905160" cy="23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«Laboratorio di cucina con </a:t>
            </a:r>
            <a:endParaRPr lang="it-IT" sz="3600" b="1" strike="noStrike" spc="-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genitori e bambini»</a:t>
            </a:r>
            <a:endParaRPr lang="it-IT" sz="3600" b="1" strike="noStrike" spc="-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Tavarnuzze, Mercoledì 29 Aprile 2026</a:t>
            </a:r>
            <a:endParaRPr lang="it-IT" sz="24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pic>
        <p:nvPicPr>
          <p:cNvPr id="84" name="Immagine 6"/>
          <p:cNvPicPr/>
          <p:nvPr/>
        </p:nvPicPr>
        <p:blipFill>
          <a:blip r:embed="rId2"/>
          <a:stretch/>
        </p:blipFill>
        <p:spPr>
          <a:xfrm>
            <a:off x="7065000" y="3845557"/>
            <a:ext cx="1806120" cy="2589120"/>
          </a:xfrm>
          <a:prstGeom prst="rect">
            <a:avLst/>
          </a:prstGeom>
          <a:ln w="9360">
            <a:noFill/>
          </a:ln>
        </p:spPr>
      </p:pic>
      <p:pic>
        <p:nvPicPr>
          <p:cNvPr id="85" name="Immagine 84"/>
          <p:cNvPicPr/>
          <p:nvPr/>
        </p:nvPicPr>
        <p:blipFill>
          <a:blip r:embed="rId3"/>
          <a:stretch/>
        </p:blipFill>
        <p:spPr>
          <a:xfrm>
            <a:off x="3374517" y="5450220"/>
            <a:ext cx="575280" cy="934920"/>
          </a:xfrm>
          <a:prstGeom prst="rect">
            <a:avLst/>
          </a:prstGeom>
          <a:ln w="0">
            <a:noFill/>
          </a:ln>
        </p:spPr>
      </p:pic>
      <p:pic>
        <p:nvPicPr>
          <p:cNvPr id="86" name="Immagine 85"/>
          <p:cNvPicPr/>
          <p:nvPr/>
        </p:nvPicPr>
        <p:blipFill>
          <a:blip r:embed="rId4"/>
          <a:stretch/>
        </p:blipFill>
        <p:spPr>
          <a:xfrm>
            <a:off x="5356118" y="5583708"/>
            <a:ext cx="709200" cy="717480"/>
          </a:xfrm>
          <a:prstGeom prst="rect">
            <a:avLst/>
          </a:prstGeom>
          <a:ln w="0">
            <a:noFill/>
          </a:ln>
        </p:spPr>
      </p:pic>
      <p:pic>
        <p:nvPicPr>
          <p:cNvPr id="87" name="Immagine 86"/>
          <p:cNvPicPr/>
          <p:nvPr/>
        </p:nvPicPr>
        <p:blipFill>
          <a:blip r:embed="rId5"/>
          <a:stretch/>
        </p:blipFill>
        <p:spPr>
          <a:xfrm>
            <a:off x="362740" y="5450220"/>
            <a:ext cx="1605456" cy="98445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Istruzioni prima di iniziare …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È vietato entrare in cucina con scarpe sporche</a:t>
            </a:r>
            <a:endParaRPr lang="it-IT" sz="3200" b="0" strike="noStrike" spc="-1" dirty="0"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È vietato entrare in cucina con vestiti sporchi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Perché? </a:t>
            </a: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Lo sporco</a:t>
            </a:r>
            <a:r>
              <a:rPr lang="it-IT" sz="32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3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che è sulle scarpe e sui vestiti potrebbe andare a finire nel mangiare!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0000" y="274680"/>
            <a:ext cx="796356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Istruzioni prima di iniziare …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32000" y="1008000"/>
            <a:ext cx="8251560" cy="50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Lavarsi bene le mani</a:t>
            </a:r>
            <a:endParaRPr lang="it-IT" sz="2200" b="0" strike="noStrike" spc="-1" dirty="0">
              <a:latin typeface="Arial"/>
            </a:endParaRPr>
          </a:p>
          <a:p>
            <a:pPr marL="743040" lvl="1" indent="-282600">
              <a:lnSpc>
                <a:spcPct val="8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Quando?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Prima di iniziare a lavorare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Dopo aver finito di preparare un piatto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Dopo essere stati in bagno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Se si maneggiano rifiuti o qualcosa di sporco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Se si toccano naso, bocca, capelli, orecchie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Dopo essersi soffiati il naso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Dopo aver tossito o starnutito</a:t>
            </a:r>
            <a:endParaRPr lang="it-IT" sz="2200" b="0" strike="noStrike" spc="-1" dirty="0">
              <a:latin typeface="Arial"/>
            </a:endParaRPr>
          </a:p>
          <a:p>
            <a:pPr marL="743040" lvl="1" indent="-282600">
              <a:lnSpc>
                <a:spcPct val="8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Come?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Con il sapone, pulendo bene sia il palmo che il dorso della mano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Asciugando molto bene con un pezzo di carta del rotolo</a:t>
            </a:r>
            <a:endParaRPr lang="it-IT" sz="2200" b="0" strike="noStrike" spc="-1" dirty="0">
              <a:latin typeface="Arial"/>
            </a:endParaRPr>
          </a:p>
          <a:p>
            <a:pPr marL="743040" lvl="1" indent="-282600">
              <a:lnSpc>
                <a:spcPct val="8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Perché?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Con le mani dobbiamo toccare  i prodotti che poi mangeremo, se le nostre mani sono sporche anche il cibo sarà sporco!</a:t>
            </a:r>
            <a:endParaRPr lang="it-IT" sz="2200" b="0" strike="noStrike" spc="-1" dirty="0">
              <a:latin typeface="Arial"/>
            </a:endParaRPr>
          </a:p>
          <a:p>
            <a:pPr marL="743040" lvl="1" indent="-282600">
              <a:lnSpc>
                <a:spcPct val="8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Importante:</a:t>
            </a: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non si usano guanti di plastica perché si potrebbero rompere e qualche pezzo potrebbe andare a finire nel cibo</a:t>
            </a:r>
            <a:endParaRPr lang="it-IT" sz="2200" b="0" strike="noStrike" spc="-1" dirty="0">
              <a:latin typeface="Arial"/>
            </a:endParaRPr>
          </a:p>
          <a:p>
            <a:pPr marL="1143000" lvl="2" indent="-2253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Si devono usare guanti solo se hai una ferita o un’infezione sulla mano perché potrebbe contaminare il cibo</a:t>
            </a:r>
            <a:endParaRPr lang="it-IT" sz="22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Istruzioni prima di iniziare …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Mettersi :</a:t>
            </a:r>
            <a:endParaRPr lang="it-IT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3040" lvl="1" indent="-2826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il grembiule pulito</a:t>
            </a:r>
            <a:endParaRPr lang="it-IT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3040" lvl="1" indent="-2826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la cuffia o cappello da cuoco</a:t>
            </a:r>
            <a:endParaRPr lang="it-IT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800" b="0" strike="noStrike" spc="-1" dirty="0"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pos="0" algn="l"/>
              </a:tabLst>
            </a:pPr>
            <a:r>
              <a:rPr lang="it-IT" sz="3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Perché?</a:t>
            </a:r>
            <a:endParaRPr lang="it-IT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Il grembiule serve per non sporcarsi troppo e per evitare di contaminare le preparazioni!</a:t>
            </a:r>
            <a:endParaRPr lang="it-IT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La cuffia serve per non far cadere i capelli nel cibo, è importante quindi che tutti i capelli siano dentro il cappello da cuoco!</a:t>
            </a:r>
            <a:endParaRPr lang="it-IT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800" b="0" strike="noStrike" spc="-1" dirty="0">
              <a:latin typeface="Arial"/>
            </a:endParaRPr>
          </a:p>
        </p:txBody>
      </p:sp>
      <p:pic>
        <p:nvPicPr>
          <p:cNvPr id="94" name="Picture 5"/>
          <p:cNvPicPr/>
          <p:nvPr/>
        </p:nvPicPr>
        <p:blipFill>
          <a:blip r:embed="rId2"/>
          <a:stretch/>
        </p:blipFill>
        <p:spPr>
          <a:xfrm>
            <a:off x="5508000" y="1556640"/>
            <a:ext cx="2574720" cy="2130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329822"/>
            <a:ext cx="822636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600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Piatti scelti e ingredienti per la giornata di oggi: </a:t>
            </a:r>
            <a:endParaRPr lang="it-IT" sz="3600" i="1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7200" y="1595088"/>
            <a:ext cx="8226360" cy="45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Muffin di zucchine e ricotta: 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zucchine, ricotta vaccina, parmigiano grattugiato, uova di gallina a guscio, farina di frumento di tipo «0», noce moscata, olio extravergine d’oliva, sale </a:t>
            </a:r>
            <a:endParaRPr lang="it-IT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39840">
              <a:buClr>
                <a:srgbClr val="000000"/>
              </a:buClr>
              <a:buFont typeface="Arial"/>
              <a:buChar char="•"/>
            </a:pPr>
            <a:r>
              <a:rPr lang="it-IT" sz="32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Polpette di lenticchie: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lenticchie secche decorticate</a:t>
            </a:r>
            <a:r>
              <a:rPr lang="it-IT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patate, parmigiano grattugiato, uova di gallina a guscio, pangrattato, olio extravergine d’oliva, sale </a:t>
            </a:r>
            <a:endParaRPr lang="it-IT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240">
              <a:lnSpc>
                <a:spcPct val="100000"/>
              </a:lnSpc>
              <a:buClr>
                <a:srgbClr val="000000"/>
              </a:buClr>
            </a:pPr>
            <a:endParaRPr lang="it-IT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Salsa allo yogurt: 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yogurt greco, succo di limone, prezzemolo, olio extravergine d’oliva, sale</a:t>
            </a: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pic>
        <p:nvPicPr>
          <p:cNvPr id="97" name="Picture 5"/>
          <p:cNvPicPr/>
          <p:nvPr/>
        </p:nvPicPr>
        <p:blipFill>
          <a:blip r:embed="rId2"/>
          <a:stretch/>
        </p:blipFill>
        <p:spPr>
          <a:xfrm>
            <a:off x="7149299" y="5322263"/>
            <a:ext cx="1534261" cy="1205915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… e non è finita qui …</a:t>
            </a:r>
            <a:endParaRPr lang="it-IT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it-IT" sz="4400" b="0" strike="noStrike" spc="-1" dirty="0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Alla fine di tutte le preparazioni dovremo pulire molto bene dove abbiamo lavorato, come tutti i bravi cuochi non si lascia mai la cucina sporca!</a:t>
            </a:r>
            <a:endParaRPr lang="it-IT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2"/>
          <a:stretch/>
        </p:blipFill>
        <p:spPr>
          <a:xfrm>
            <a:off x="5407694" y="3431520"/>
            <a:ext cx="2373120" cy="287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401</Words>
  <Application>Microsoft Office PowerPoint</Application>
  <PresentationFormat>Presentazione su schermo 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Comune di Impruneta con la collaborazione dell'Azienda di ristorazione Vivenda Cascina e l'Istituto scolastico Primo Levi di Impruneta</dc:title>
  <dc:subject/>
  <dc:creator>Patrizia Bucelli</dc:creator>
  <dc:description/>
  <cp:lastModifiedBy>Dietista Toscana</cp:lastModifiedBy>
  <cp:revision>53</cp:revision>
  <cp:lastPrinted>2023-03-13T09:46:15Z</cp:lastPrinted>
  <dcterms:created xsi:type="dcterms:W3CDTF">2017-02-28T08:19:59Z</dcterms:created>
  <dcterms:modified xsi:type="dcterms:W3CDTF">2026-03-18T10:16:34Z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Presentazione su schermo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8</vt:i4>
  </property>
</Properties>
</file>